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9" r:id="rId3"/>
    <p:sldId id="256" r:id="rId4"/>
    <p:sldId id="257" r:id="rId5"/>
    <p:sldId id="258" r:id="rId6"/>
    <p:sldId id="262" r:id="rId7"/>
    <p:sldId id="263" r:id="rId8"/>
    <p:sldId id="264" r:id="rId9"/>
    <p:sldId id="265" r:id="rId10"/>
    <p:sldId id="266" r:id="rId11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7978" userDrawn="1">
          <p15:clr>
            <a:srgbClr val="A4A3A4"/>
          </p15:clr>
        </p15:guide>
        <p15:guide id="3" pos="63" userDrawn="1">
          <p15:clr>
            <a:srgbClr val="A4A3A4"/>
          </p15:clr>
        </p15:guide>
        <p15:guide id="4" orient="horz" pos="325" userDrawn="1">
          <p15:clr>
            <a:srgbClr val="A4A3A4"/>
          </p15:clr>
        </p15:guide>
        <p15:guide id="5" orient="horz" pos="5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908" y="66"/>
      </p:cViewPr>
      <p:guideLst>
        <p:guide orient="horz" pos="3024"/>
        <p:guide pos="7978"/>
        <p:guide pos="63"/>
        <p:guide orient="horz" pos="325"/>
        <p:guide orient="horz" pos="5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7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7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91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74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34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4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39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15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1927-E772-4EF2-9933-4ACE3973C1D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B1B6-8DF6-47C1-AFEF-169F7F52C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9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4A0E36-8725-CD54-2399-DFF7C8994A02}"/>
              </a:ext>
            </a:extLst>
          </p:cNvPr>
          <p:cNvSpPr txBox="1"/>
          <p:nvPr/>
        </p:nvSpPr>
        <p:spPr>
          <a:xfrm>
            <a:off x="1892300" y="4200435"/>
            <a:ext cx="947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</a:rPr>
              <a:t>編集ご担当者様へ：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各疾患ごとに図を含む大きな表を</a:t>
            </a:r>
            <a:r>
              <a:rPr kumimoji="1" lang="en-US" altLang="ja-JP" b="1" dirty="0">
                <a:solidFill>
                  <a:srgbClr val="FF0000"/>
                </a:solidFill>
              </a:rPr>
              <a:t>Appendix</a:t>
            </a:r>
            <a:r>
              <a:rPr kumimoji="1" lang="ja-JP" altLang="en-US" b="1" dirty="0">
                <a:solidFill>
                  <a:srgbClr val="FF0000"/>
                </a:solidFill>
              </a:rPr>
              <a:t>として巻末に入れたいと考えております。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大きな表になりますので、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ja-JP" altLang="en-US" b="1" dirty="0">
                <a:solidFill>
                  <a:srgbClr val="FF0000"/>
                </a:solidFill>
              </a:rPr>
              <a:t>ページ見開きで掲載できればと考えております。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ご検討いただけますと幸いです。</a:t>
            </a:r>
          </a:p>
        </p:txBody>
      </p:sp>
    </p:spTree>
    <p:extLst>
      <p:ext uri="{BB962C8B-B14F-4D97-AF65-F5344CB8AC3E}">
        <p14:creationId xmlns:p14="http://schemas.microsoft.com/office/powerpoint/2010/main" val="2858549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終末期における経過の一例：老衰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4ABF453-0FCA-5E9E-1343-D188AF24F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044806"/>
              </p:ext>
            </p:extLst>
          </p:nvPr>
        </p:nvGraphicFramePr>
        <p:xfrm>
          <a:off x="118270" y="515938"/>
          <a:ext cx="12565060" cy="8386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2331571922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569273808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2762296987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2903193240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227703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ケアの開始期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安定・維持期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少しずつ全身状態が低下・不安定期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看取り期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37587"/>
                  </a:ext>
                </a:extLst>
              </a:tr>
              <a:tr h="3357562">
                <a:tc>
                  <a:txBody>
                    <a:bodyPr/>
                    <a:lstStyle/>
                    <a:p>
                      <a:pPr algn="just"/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15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□治療選択（人工呼吸器管理、心臓マッサージ等）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42537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83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□経時的な自覚症状の評価（必要に応じて各種スケールの使用）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□重症度分類・ステージ分類（特になし）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□予後予測（特になし）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呼吸状態、全身状態、検査データ（採血、各種画像検査等）、自覚症状、合併症の徴候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併存疾患に応じたプランの検討、セルフケア支援、睡眠コントロール、排泄コントロール、不安の軽減、環境調整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日常生活指導（感染予防、活動の維持、生活動作指導）、栄養指導（必要エネルギーや水分・塩分量の指導）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運動リハビリテーション、服薬管理・服薬指導、社会への参加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92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5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□フレイルについての教育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□フレイルの進行予防・増悪予防に対する教育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□急性増悪・併存疾患の早期発見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41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36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□フレイルについての教育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□フレイルの進行予防・増悪予防に対する教育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89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□生活支援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65060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29414F86-ADE7-9235-6F73-18BA64E86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133" y="1121069"/>
            <a:ext cx="10073591" cy="221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0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86B97D-3CAF-0713-4FE0-D19235E32A06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終末期における経過の一例：悪性疾患</a:t>
            </a:r>
            <a:endParaRPr kumimoji="1" lang="ja-JP" altLang="en-US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F29B38D-0963-E044-CF0E-FB8CD656C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48395"/>
              </p:ext>
            </p:extLst>
          </p:nvPr>
        </p:nvGraphicFramePr>
        <p:xfrm>
          <a:off x="116114" y="515938"/>
          <a:ext cx="12545786" cy="883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8868">
                  <a:extLst>
                    <a:ext uri="{9D8B030D-6E8A-4147-A177-3AD203B41FA5}">
                      <a16:colId xmlns:a16="http://schemas.microsoft.com/office/drawing/2014/main" val="2351174471"/>
                    </a:ext>
                  </a:extLst>
                </a:gridCol>
                <a:gridCol w="2508868">
                  <a:extLst>
                    <a:ext uri="{9D8B030D-6E8A-4147-A177-3AD203B41FA5}">
                      <a16:colId xmlns:a16="http://schemas.microsoft.com/office/drawing/2014/main" val="4017524895"/>
                    </a:ext>
                  </a:extLst>
                </a:gridCol>
                <a:gridCol w="2508868">
                  <a:extLst>
                    <a:ext uri="{9D8B030D-6E8A-4147-A177-3AD203B41FA5}">
                      <a16:colId xmlns:a16="http://schemas.microsoft.com/office/drawing/2014/main" val="2554007026"/>
                    </a:ext>
                  </a:extLst>
                </a:gridCol>
                <a:gridCol w="2509591">
                  <a:extLst>
                    <a:ext uri="{9D8B030D-6E8A-4147-A177-3AD203B41FA5}">
                      <a16:colId xmlns:a16="http://schemas.microsoft.com/office/drawing/2014/main" val="4000983288"/>
                    </a:ext>
                  </a:extLst>
                </a:gridCol>
                <a:gridCol w="2509591">
                  <a:extLst>
                    <a:ext uri="{9D8B030D-6E8A-4147-A177-3AD203B41FA5}">
                      <a16:colId xmlns:a16="http://schemas.microsoft.com/office/drawing/2014/main" val="1229694090"/>
                    </a:ext>
                  </a:extLst>
                </a:gridCol>
              </a:tblGrid>
              <a:tr h="165316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初期治療～初期治療後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安定期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転移・再発・進行期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臨死期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15344"/>
                  </a:ext>
                </a:extLst>
              </a:tr>
              <a:tr h="3217763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臨床経過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028186"/>
                  </a:ext>
                </a:extLst>
              </a:tr>
              <a:tr h="661265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□治療選択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□治療選択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□治療選択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□治療選択（鎮静）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55182"/>
                  </a:ext>
                </a:extLst>
              </a:tr>
              <a:tr h="165316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646193"/>
                  </a:ext>
                </a:extLst>
              </a:tr>
              <a:tr h="2149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Palliative Performance Scale 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、エドモントン症状評価システム、痛みの評価（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NRS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VAS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FPS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VRS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）、必要に応じて呼吸状態の評価など）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□重症度分類・ステージ分類（疾患ごとのステージ分類）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 dirty="0" err="1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PaP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スコア、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PPI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 err="1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PiPS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-A/B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全身状態、検査データ（採血、各種画像検査、特殊検査）、自覚症状（とくに疼痛、倦怠感、消化器症状、呼吸器症状）、合併症の徴候、悪液質の徴候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不安や精神状態およびせん妄の評価、生活環境、社会的状況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疼痛コントロール（薬物療法・非薬物療法）、呼吸困難への援助、経口摂取の工夫、倦怠感への対応、室内環境調整（換気・湿度・温度）、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排便コントロール、精神的苦痛の軽減、スピリチュアルなケア、せん妄への対処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　運動・呼吸リハビリテーション、服薬管理・服薬指導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379588"/>
                  </a:ext>
                </a:extLst>
              </a:tr>
              <a:tr h="1653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18989"/>
                  </a:ext>
                </a:extLst>
              </a:tr>
              <a:tr h="661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□治療と並行した緩和ケアへの教育、案内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□診断・治療の受け入れ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□病状の増悪予防に対する教育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□治療と並行した緩和ケアへの教育、案内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□急性増悪の評価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□再発・転移の評価、ステージの見直し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□緩和ケアの比重の変化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60706"/>
                  </a:ext>
                </a:extLst>
              </a:tr>
              <a:tr h="495949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□がんリハビリテーション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67824"/>
                  </a:ext>
                </a:extLst>
              </a:tr>
              <a:tr h="661265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　　　　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□受容に至る精神的ケア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□緩和ケアについての教育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□家族内の役割の変化への支援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78987"/>
                  </a:ext>
                </a:extLst>
              </a:tr>
              <a:tr h="495949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□社会復帰支援、就業への配慮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55874"/>
                  </a:ext>
                </a:extLst>
              </a:tr>
            </a:tbl>
          </a:graphicData>
        </a:graphic>
      </p:graphicFrame>
      <p:pic>
        <p:nvPicPr>
          <p:cNvPr id="24" name="図 23">
            <a:extLst>
              <a:ext uri="{FF2B5EF4-FFF2-40B4-BE49-F238E27FC236}">
                <a16:creationId xmlns:a16="http://schemas.microsoft.com/office/drawing/2014/main" id="{5FA20070-7A56-C933-D406-6A0F65D2D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46" y="1260769"/>
            <a:ext cx="10176414" cy="223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3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C250EA-46CB-88C8-E05D-BDBAC5924BC2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終末期における経過の一例：心不全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29CAF29-F3D7-F7D7-4FF9-1D7EBE76D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56429"/>
              </p:ext>
            </p:extLst>
          </p:nvPr>
        </p:nvGraphicFramePr>
        <p:xfrm>
          <a:off x="100013" y="522514"/>
          <a:ext cx="12565060" cy="8861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2564372646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2508783198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668269583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4290294995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265561429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AHA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ステージ分類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7525"/>
                  </a:ext>
                </a:extLst>
              </a:tr>
              <a:tr h="2656115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臨床経過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4748"/>
                  </a:ext>
                </a:extLst>
              </a:tr>
              <a:tr h="1198559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　□治療選択（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NPPV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□心補助装置（植え込み型デバイス）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□治療選択（人工呼吸器管理、モルヒネ）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□心補助装置（植え込み型デバイス）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723567"/>
                  </a:ext>
                </a:extLst>
              </a:tr>
              <a:tr h="239712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837255"/>
                  </a:ext>
                </a:extLst>
              </a:tr>
              <a:tr h="24510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NYHA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分類など）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AHA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ステージ分類、左室収縮能による分類、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NYHA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Forrester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Nohria-Stevenson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Killip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CS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　など）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Seattle Heart failure Model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Heart failure Risk Calculator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など）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呼吸状態、全身状態、検査データ（採血、胸部画像検査、心臓超音波検査、血液ガス分析、カテーテル検査　等）、自覚症状、胸部症状、虚血症状、左心不全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右心不全の徴候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併存疾患の評価・管理、モニター・持続点滴などへの管理、不安や精神状態、生活環境、社会的状況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呼吸困難への援助（心身の安静、体位の工夫、環境調整）、酸素療法、薬物補液療法の確実な施行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体液管理、適切な塩分・水分管理、二次感染の予防、血栓塞栓症の予防、排便コントロール、不安の軽減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日常生活指導（感染予防、出来る範囲の活動維持、体重管理）、栄養指導（必要エネルギーや塩分量の指導）、生活制限（残された心予備能内での生活指導）、心負荷予防（排便コントロール、室温管理）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心臓リハビリテーション、薬物療法・酸素療法の必要性の説明、服薬管理・服薬指導、植え込み型デバイスの管理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519159"/>
                  </a:ext>
                </a:extLst>
              </a:tr>
              <a:tr h="239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64337"/>
                  </a:ext>
                </a:extLst>
              </a:tr>
              <a:tr h="4794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□急性増悪の評価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□緩和ケアの導入検討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11793"/>
                  </a:ext>
                </a:extLst>
              </a:tr>
              <a:tr h="479424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□訪問医療（訪問診療・訪問看護・訪問リハビリテーション・訪問服薬指導）の検討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70594"/>
                  </a:ext>
                </a:extLst>
              </a:tr>
              <a:tr h="88896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・植え込み型デバイス導入支援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312098"/>
                  </a:ext>
                </a:extLst>
              </a:tr>
              <a:tr h="23971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□（疾患に応じ）難病申請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□植え込み型デバイス導入後の生活支援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06148"/>
                  </a:ext>
                </a:extLst>
              </a:tr>
            </a:tbl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AE75590A-09AB-8383-B8BA-D426A2FEE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620" y="999512"/>
            <a:ext cx="10090061" cy="222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4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E1162-EA1C-B409-98A4-EBBCAA3068B1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</a:t>
            </a:r>
            <a:r>
              <a:rPr kumimoji="1" lang="en-US" altLang="ja-JP" dirty="0"/>
              <a:t>COPD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27BD18B-707F-A92E-A14F-9614CC8A9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70448"/>
              </p:ext>
            </p:extLst>
          </p:nvPr>
        </p:nvGraphicFramePr>
        <p:xfrm>
          <a:off x="100013" y="515939"/>
          <a:ext cx="12565060" cy="8778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1150012541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328600018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1961613083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4129458966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2203796254"/>
                    </a:ext>
                  </a:extLst>
                </a:gridCol>
              </a:tblGrid>
              <a:tr h="229298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Ⅰ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Ⅱ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Ⅲ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Ⅳ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38584"/>
                  </a:ext>
                </a:extLst>
              </a:tr>
              <a:tr h="3096890"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782506"/>
                  </a:ext>
                </a:extLst>
              </a:tr>
              <a:tr h="722103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NPPV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□治療選択（人工呼吸器管理、モルヒネ）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53220"/>
                  </a:ext>
                </a:extLst>
              </a:tr>
              <a:tr h="229298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60416"/>
                  </a:ext>
                </a:extLst>
              </a:tr>
              <a:tr h="1937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CAT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質問票、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mMRC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、他）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Hugh-Jones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BODE index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ADO index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呼吸状態、全身状態、検査データ（採血、胸部画像検査、肺機能、血液ガス分析　等）、自覚症状、合併症の徴候（右心不全、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CO2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ナルコーシス）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不安や精神状態、生活環境、社会的状況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呼吸困難への援助（心身の安静、体位の工夫、呼吸運動を妨げる原因除去、室内環境調整（換気・湿度・温度））、酸素療法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気道閉塞の予防（排痰の援助、体位ドレナージ、排痰法（タッピングなど）、ネブライザー、吸引、適切な水分管理）、排便コントロール、不安の軽減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日常生活指導（感染予防、活動の維持、生活動作指導）、呼吸法指導（口すぼめ呼吸、深呼吸、腹式呼吸）、栄養指導（必要エネルギーや水分量の指導）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運動・呼吸リハビリテーション、酸素療法の必要性の説明、服薬管理・服薬指導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18591"/>
                  </a:ext>
                </a:extLst>
              </a:tr>
              <a:tr h="2292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22720"/>
                  </a:ext>
                </a:extLst>
              </a:tr>
              <a:tr h="314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□禁煙指導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□急性増悪の評価（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BAP-65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□緩和ケアの導入検討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7506"/>
                  </a:ext>
                </a:extLst>
              </a:tr>
              <a:tr h="496248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20207"/>
                  </a:ext>
                </a:extLst>
              </a:tr>
              <a:tr h="577683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HOT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50500"/>
                  </a:ext>
                </a:extLst>
              </a:tr>
              <a:tr h="687893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□（疾患に応じ）難病申請・公害認定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HOT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導入後の生活支援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578318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FCC697D8-C8FB-34FD-540B-C6BD2E6C5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84" y="1260769"/>
            <a:ext cx="9958289" cy="219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8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終末期における経過の一例：腎疾患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8B07C9E-3B9D-A253-7D37-17E15DED1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7994"/>
              </p:ext>
            </p:extLst>
          </p:nvPr>
        </p:nvGraphicFramePr>
        <p:xfrm>
          <a:off x="100013" y="660400"/>
          <a:ext cx="12565060" cy="8597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3261046302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136813611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1588013423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3473287567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18349339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CKD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1-3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ステージ４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ステージ５～維持透析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状態増悪、看取り期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264348"/>
                  </a:ext>
                </a:extLst>
              </a:tr>
              <a:tr h="3530600"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05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□治療選択（腎代替療法の導入）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□治療選択（腎代替療法の維持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 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中止）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□治療選択（腎代替療法の維持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 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中止）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□治療選択（人工呼吸器管理、モルヒネ）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3073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1426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□経時的な自覚症状の評価（症状に応じて各種スケールを使用）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CKD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ステージ分類）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□予後予測（特にないが、予後不良因子や透析を控える要因については適宜考慮する→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chapter5 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●●参照）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全身状態、検査データ（採血、各種画像検査、血液ガス分析　等）、自覚症状（倦怠感、呼吸困難など）、合併症の徴候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セルフケア支援、室内環境調整（換気・湿度・温度）、気道閉塞の予防、体液管理、排便コントロール、不安の軽減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日常生活指導（感染予防、活動の維持、生活動作指導）、栄養指導（必要エネルギーや水分量、ミネラルや塩分などの指導）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運動・生活リハビリテーション、服薬管理・服薬指導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9966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093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□急性増悪・透析合併症の評価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579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612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□腎代替療法についての教育、支援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□腎代替療法の受容に至る精神的ケア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66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□（疾患に応じ）難病申請・公害認定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□腎代替療法導入後の生活支援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80058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93988B0D-03F3-C4B9-7431-F0005C5E9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434" y="1590969"/>
            <a:ext cx="10015938" cy="220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5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終末期における経過の一例：脳血管疾患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939E5C7-ECF4-1CA8-9B05-BF713B8F7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71264"/>
              </p:ext>
            </p:extLst>
          </p:nvPr>
        </p:nvGraphicFramePr>
        <p:xfrm>
          <a:off x="100013" y="515938"/>
          <a:ext cx="12565060" cy="831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4212814111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131474114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69512553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517287844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1103427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ケアの開始～急性期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回復期～維持期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不安定期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臨死期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2546"/>
                  </a:ext>
                </a:extLst>
              </a:tr>
              <a:tr h="2824162">
                <a:tc>
                  <a:txBody>
                    <a:bodyPr/>
                    <a:lstStyle/>
                    <a:p>
                      <a:pPr algn="just"/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277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□治療選択（専門的治療）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□治療選択（臓器移植）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□治療選択（人工呼吸器管理、心臓マッサージ等）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□治療選択（人工呼吸器管理、心臓マッサージ等）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7910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089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□経時的な身体機能の評価（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FIM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Functional Independence Measure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、機能的自立度評価法）、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BI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Barthel Index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）、</a:t>
                      </a:r>
                      <a:r>
                        <a:rPr lang="en-US" sz="1000" kern="1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mRS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modified Rankin Scale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）、病態に応じた評価スケールの選択）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□重症度分類・ステージ分類（特になし）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chapter5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ｐ●●参照）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各種画像検査、等）、自覚症状、合併症の徴候、再発の徴候、併存疾患の管理（血圧・血糖・脂質などのリスクとなる要因の管理も含む）、褥瘡などの皮膚障害の評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不安や精神状態・せん妄の評価、生活環境、社会的状況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運動障害への援助（体位の工夫、転倒転落予防、皮膚損傷リスクの管理）、室内環境調整（換気・湿度・温度）、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嚥下障害への対応・気道閉塞の予防（排痰の援助、体位ドレナージ、排痰法（タッピングなど）、ネブライザー、吸引、適切な水分管理）、排便コントロール、不安の軽減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日常生活指導（感染予防、活動の維持、生活動作指導）、栄養指導（必要エネルギーや水分量・塩分量の指導）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運動・生活・嚥下リハビリテーション、服薬管理・服薬指導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325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927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□併存疾患の早期発見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951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763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□受容に至る精神的ケア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□家族内の役割の変化への支援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□病状の進行予防・再発予防に対する教育、支援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11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□社会復帰支援、就業への配慮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□社会復帰支援、就業への配慮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□代替栄養療法□導入後の生活支援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778905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E9840858-F303-5E18-A639-0C37B166D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496" y="905169"/>
            <a:ext cx="10005099" cy="219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6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終末期における経過の一例：認知症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16B3DB9-73CB-E1D7-819F-D1B9E4CC9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56715"/>
              </p:ext>
            </p:extLst>
          </p:nvPr>
        </p:nvGraphicFramePr>
        <p:xfrm>
          <a:off x="118270" y="515938"/>
          <a:ext cx="12565060" cy="8539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1557940414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662436710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1240706543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3186592777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23740559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ケアの開始期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安定期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階段状に少しずつ進行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看取り期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43707"/>
                  </a:ext>
                </a:extLst>
              </a:tr>
              <a:tr h="3205162">
                <a:tc>
                  <a:txBody>
                    <a:bodyPr/>
                    <a:lstStyle/>
                    <a:p>
                      <a:pPr algn="just"/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2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□治療選択（代替栄養療法）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□治療選択（人工呼吸器管理、心臓マッサージ等）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99629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74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□経時的な認知機能や身体状況の評価（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HDS-R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MMSE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、必要に応じて高齢者総合的機能評価（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comprehensive geriatric assessment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CGA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）など）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CDR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Clinical Dementia Rating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FAST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Functional Assessment Staging of Alzheimer’s Disease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GDS 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Global Deterioration Scale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））など）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MRI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Mortality Risk Index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ADEPT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Advanced Dementia Prognostic Tool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）など）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呼吸状態、全身状態、検査データ（採血、各種画像検査等）、自覚症状、合併症の徴候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併存疾患に応じたプランの検討、セルフケア支援、睡眠コントロール、排泄コントロール、不安の軽減、環境調整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日常生活指導（感染予防、活動の維持、生活動作指導）、栄養指導（必要エネルギーや水分・塩分量の指導）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運動・生活・嚥下リハビリテーション、服薬管理・服薬指導、社会への参加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144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723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□急性増悪・併存疾患の早期発見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330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□社会的窓口とのつながり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□社会的窓口とのつながり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□訪問医療（訪問診療・訪問看護・訪問リハビリテーション・訪問薬剤管理）・サービスの検討・見直し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□社会的窓口とのつながり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36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BPSD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に対する教育、指導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□代理意思決定支援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□代理意思決定支援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□代理意思決定支援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715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□社会資源の案内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77748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DCB140F3-79B2-4FF3-BB17-1F76138B4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134" y="968669"/>
            <a:ext cx="10073591" cy="221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7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終末期における経過の一例：神経難病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8CFA9FD-E05C-849D-BE67-41C98E967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24640"/>
              </p:ext>
            </p:extLst>
          </p:nvPr>
        </p:nvGraphicFramePr>
        <p:xfrm>
          <a:off x="118269" y="515938"/>
          <a:ext cx="12565061" cy="831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076">
                  <a:extLst>
                    <a:ext uri="{9D8B030D-6E8A-4147-A177-3AD203B41FA5}">
                      <a16:colId xmlns:a16="http://schemas.microsoft.com/office/drawing/2014/main" val="306134657"/>
                    </a:ext>
                  </a:extLst>
                </a:gridCol>
                <a:gridCol w="4188152">
                  <a:extLst>
                    <a:ext uri="{9D8B030D-6E8A-4147-A177-3AD203B41FA5}">
                      <a16:colId xmlns:a16="http://schemas.microsoft.com/office/drawing/2014/main" val="1496412164"/>
                    </a:ext>
                  </a:extLst>
                </a:gridCol>
                <a:gridCol w="4188152">
                  <a:extLst>
                    <a:ext uri="{9D8B030D-6E8A-4147-A177-3AD203B41FA5}">
                      <a16:colId xmlns:a16="http://schemas.microsoft.com/office/drawing/2014/main" val="2762391602"/>
                    </a:ext>
                  </a:extLst>
                </a:gridCol>
                <a:gridCol w="2094681">
                  <a:extLst>
                    <a:ext uri="{9D8B030D-6E8A-4147-A177-3AD203B41FA5}">
                      <a16:colId xmlns:a16="http://schemas.microsoft.com/office/drawing/2014/main" val="1325375611"/>
                    </a:ext>
                  </a:extLst>
                </a:gridCol>
              </a:tblGrid>
              <a:tr h="101917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診断・ケアの開始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緩やかに少しずつ悪化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看取り期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7421"/>
                  </a:ext>
                </a:extLst>
              </a:tr>
              <a:tr h="2976562"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98145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NPPV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・人工呼吸器管理）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□治療選択（その他の医療処置）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□治療選択（人工呼吸器管理、モルヒネ）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43293"/>
                  </a:ext>
                </a:extLst>
              </a:tr>
              <a:tr h="101917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09577"/>
                  </a:ext>
                </a:extLst>
              </a:tr>
              <a:tr h="1324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□経時的な自覚症状の評価（症状に応じて各種スケールを用いて評価）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□重症度分類・ステージ分類（なし）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□予後予測（なし）ただし、予後不良因子については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呼吸状態、全身状態、検査データ（採血、各種画像検査、血液ガス分析、特殊検査　等）、自覚症状、合併症の徴候、褥瘡などの皮膚障害の評価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呼吸困難への援助（心身の安静、体位の工夫、呼吸運動を妨げる原因除去、室内環境調整（換気・湿度・温度））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気道閉塞の予防（排痰の援助、体位ドレナージ、排痰法（タッピングなど）、ネブライザー、吸引、適切な水分管理）、排便コントロール、不安の軽減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運動・呼吸リハビリテーション、服薬管理・服薬指導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870686"/>
                  </a:ext>
                </a:extLst>
              </a:tr>
              <a:tr h="1019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879127"/>
                  </a:ext>
                </a:extLst>
              </a:tr>
              <a:tr h="3057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□急性増悪の評価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□緩和ケアの導入検討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62248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　　　　　□訪問サービスの検討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90782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□受容に至る精神的ケア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□家族内の役割の変化への支援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□医療的手技に対する教育、指導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71319"/>
                  </a:ext>
                </a:extLst>
              </a:tr>
              <a:tr h="305752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□（疾患に応じ）難病申請・公害認定</a:t>
                      </a:r>
                    </a:p>
                    <a:p>
                      <a:pPr algn="just">
                        <a:tabLst>
                          <a:tab pos="1206500" algn="l"/>
                        </a:tabLst>
                      </a:pP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NPPV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や医療処置導入後の生活支援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90524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13EE88E7-122C-884C-6D26-6F7CEF9C1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819" y="930569"/>
            <a:ext cx="10419511" cy="229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6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51A1FD-6947-B126-6756-AF767AF1696C}"/>
              </a:ext>
            </a:extLst>
          </p:cNvPr>
          <p:cNvSpPr txBox="1"/>
          <p:nvPr/>
        </p:nvSpPr>
        <p:spPr>
          <a:xfrm>
            <a:off x="0" y="0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終末期における経過の一例：肝疾患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6C5BE39-1C7D-3F65-ABC4-39AC20745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14751"/>
              </p:ext>
            </p:extLst>
          </p:nvPr>
        </p:nvGraphicFramePr>
        <p:xfrm>
          <a:off x="118270" y="515938"/>
          <a:ext cx="12565060" cy="8297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722">
                  <a:extLst>
                    <a:ext uri="{9D8B030D-6E8A-4147-A177-3AD203B41FA5}">
                      <a16:colId xmlns:a16="http://schemas.microsoft.com/office/drawing/2014/main" val="1314143952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3304539869"/>
                    </a:ext>
                  </a:extLst>
                </a:gridCol>
                <a:gridCol w="2512722">
                  <a:extLst>
                    <a:ext uri="{9D8B030D-6E8A-4147-A177-3AD203B41FA5}">
                      <a16:colId xmlns:a16="http://schemas.microsoft.com/office/drawing/2014/main" val="1777998426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3668081699"/>
                    </a:ext>
                  </a:extLst>
                </a:gridCol>
                <a:gridCol w="2513447">
                  <a:extLst>
                    <a:ext uri="{9D8B030D-6E8A-4147-A177-3AD203B41FA5}">
                      <a16:colId xmlns:a16="http://schemas.microsoft.com/office/drawing/2014/main" val="977858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Child-Pugh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分類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肝不全・看取り期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9979"/>
                  </a:ext>
                </a:extLst>
              </a:tr>
              <a:tr h="3268662">
                <a:tc>
                  <a:txBody>
                    <a:bodyPr/>
                    <a:lstStyle/>
                    <a:p>
                      <a:pPr algn="just"/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01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意思決定支援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導入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□治療選択（肝移植）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□治療選択（肝移植）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見直し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□療養の場の確認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□治療選択（人工呼吸器管理、モルヒネ）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8265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診療補助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（身体的・精神的症状のケア）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（全過程共通）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09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□経時的な自覚症状の評価（症状に応じて各種スケールを使用）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□重症度分類・ステージ分類（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Child-Pugh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）分類）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□予後予測（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Child-Pugh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）分類、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MELD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Model for End-Stage Liver Disease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）スコア）</a:t>
                      </a:r>
                    </a:p>
                    <a:p>
                      <a:pPr algn="just"/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observation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観察計画）</a:t>
                      </a:r>
                    </a:p>
                    <a:p>
                      <a:pPr indent="101600"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呼吸状態、全身状態、検査データ（採血、各種画像検査、等）、自覚症状、合併症の徴候、再発の徴候、併存疾患の管理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不安や精神状態・せん妄の評価、生活環境、社会的状況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treatment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看護実践計画）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運動障害への援助（体位の工夫、転倒転落予防、皮膚損傷リスクの管理）、室内環境調整（換気・湿度・温度）、体液管理、排便コントロール、不安の軽減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educational plan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教育・指導・情報提供計画）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日常生活指導（感染予防、活動の維持、生活動作指導）、栄養指導（必要エネルギーや水分量・塩分量の指導）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運動・生活リハビリテーション、服薬管理・服薬指導、禁酒指導・支援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431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（ステージごと）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976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□急性増悪の評価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□緩和ケアの導入検討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□臨死期のアセスメント（→</a:t>
                      </a: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</a:t>
                      </a:r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●●）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472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多職種連携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□通所ケア・通所サービスの検討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□訪問サービスの検討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□訪問医療（訪問診療・訪問看護・訪問リハビリテーション・訪問薬剤管理）の検討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□終末期に関わる医療・介護連携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457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家族ケア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□疾患についての教育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□病状の進行予防・増悪予防に対する教育、支援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□全人的苦痛への対処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□介護ストレスへの支援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□看取りに対するケア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5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社会的配慮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□（疾患に応じ）難病申請・公害認定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□介護認定の申請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□介護再申請</a:t>
                      </a:r>
                    </a:p>
                    <a:p>
                      <a:pPr algn="just"/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□終末期療養の場に応じた必要な社会資源の確保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21843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F526E88E-5FCC-94BE-5489-1ADF2C510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034" y="994069"/>
            <a:ext cx="10246551" cy="225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4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1497</TotalTime>
  <Words>5046</Words>
  <Application>Microsoft Office PowerPoint</Application>
  <PresentationFormat>A3 297x420 mm</PresentationFormat>
  <Paragraphs>677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tomoya_saika</dc:creator>
  <cp:lastModifiedBy>tomoya_saika</cp:lastModifiedBy>
  <cp:revision>4</cp:revision>
  <dcterms:created xsi:type="dcterms:W3CDTF">2023-11-18T08:03:41Z</dcterms:created>
  <dcterms:modified xsi:type="dcterms:W3CDTF">2023-12-04T10:50:29Z</dcterms:modified>
</cp:coreProperties>
</file>